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21"/>
  </p:notesMasterIdLst>
  <p:handoutMasterIdLst>
    <p:handoutMasterId r:id="rId22"/>
  </p:handoutMasterIdLst>
  <p:sldIdLst>
    <p:sldId id="415" r:id="rId2"/>
    <p:sldId id="416" r:id="rId3"/>
    <p:sldId id="417" r:id="rId4"/>
    <p:sldId id="418" r:id="rId5"/>
    <p:sldId id="423" r:id="rId6"/>
    <p:sldId id="419" r:id="rId7"/>
    <p:sldId id="420" r:id="rId8"/>
    <p:sldId id="439" r:id="rId9"/>
    <p:sldId id="440" r:id="rId10"/>
    <p:sldId id="422" r:id="rId11"/>
    <p:sldId id="429" r:id="rId12"/>
    <p:sldId id="430" r:id="rId13"/>
    <p:sldId id="428" r:id="rId14"/>
    <p:sldId id="435" r:id="rId15"/>
    <p:sldId id="436" r:id="rId16"/>
    <p:sldId id="438" r:id="rId17"/>
    <p:sldId id="425" r:id="rId18"/>
    <p:sldId id="426" r:id="rId19"/>
    <p:sldId id="427" r:id="rId20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and Background" id="{D82791D1-AE04-6A4D-9B4B-BB1C9DDC2DAD}">
          <p14:sldIdLst>
            <p14:sldId id="415"/>
            <p14:sldId id="416"/>
            <p14:sldId id="417"/>
            <p14:sldId id="418"/>
            <p14:sldId id="423"/>
            <p14:sldId id="419"/>
            <p14:sldId id="420"/>
            <p14:sldId id="439"/>
            <p14:sldId id="440"/>
            <p14:sldId id="422"/>
            <p14:sldId id="429"/>
            <p14:sldId id="430"/>
            <p14:sldId id="428"/>
            <p14:sldId id="435"/>
            <p14:sldId id="436"/>
            <p14:sldId id="438"/>
            <p14:sldId id="425"/>
            <p14:sldId id="426"/>
            <p14:sldId id="4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04" userDrawn="1">
          <p15:clr>
            <a:srgbClr val="A4A3A4"/>
          </p15:clr>
        </p15:guide>
        <p15:guide id="2" pos="54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00"/>
    <a:srgbClr val="0432FF"/>
    <a:srgbClr val="D26828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93"/>
    <p:restoredTop sz="94932"/>
  </p:normalViewPr>
  <p:slideViewPr>
    <p:cSldViewPr snapToGrid="0" snapToObjects="1" showGuides="1">
      <p:cViewPr>
        <p:scale>
          <a:sx n="111" d="100"/>
          <a:sy n="111" d="100"/>
        </p:scale>
        <p:origin x="1600" y="184"/>
      </p:cViewPr>
      <p:guideLst>
        <p:guide orient="horz" pos="1104"/>
        <p:guide pos="54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17B70-749C-4A41-AB32-9EEA55BD7C25}" type="datetime1">
              <a:rPr lang="en-US" smtClean="0"/>
              <a:t>4/30/19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858F2-F3AB-E347-9DF9-6BF2B18D0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380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802E2-0A8B-2A4A-AEFA-ECE8C3214F2E}" type="datetime1">
              <a:rPr lang="en-US" smtClean="0"/>
              <a:t>4/30/19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8E473-87B0-B446-B9B5-9DB95728D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433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E2EE3-D28A-4794-A332-242DA68378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7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05/02/2019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5876"/>
            <a:ext cx="8229600" cy="5077806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/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>
              <a:spcBef>
                <a:spcPts val="600"/>
              </a:spcBef>
              <a:spcAft>
                <a:spcPts val="600"/>
              </a:spcAft>
              <a:defRPr/>
            </a:lvl3pPr>
            <a:lvl4pPr>
              <a:spcBef>
                <a:spcPts val="600"/>
              </a:spcBef>
              <a:spcAft>
                <a:spcPts val="600"/>
              </a:spcAft>
              <a:defRPr/>
            </a:lvl4pPr>
            <a:lvl5pPr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05/02/2019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05/02/2019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9794"/>
            <a:ext cx="4038600" cy="506637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9794"/>
            <a:ext cx="4038600" cy="506637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05/02/2019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3" name="Picture 4" descr="knockout_formal_Cockre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6088" y="2552700"/>
            <a:ext cx="8143875" cy="296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5845" y="6148453"/>
            <a:ext cx="2582379" cy="67117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48358"/>
            <a:ext cx="8229600" cy="5077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05/02/2019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1913" y="6255026"/>
            <a:ext cx="6221896" cy="0"/>
          </a:xfrm>
          <a:prstGeom prst="line">
            <a:avLst/>
          </a:prstGeom>
          <a:ln>
            <a:solidFill>
              <a:srgbClr val="D268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068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7" r:id="rId4"/>
    <p:sldLayoutId id="2147483718" r:id="rId5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lang="en-US" sz="2800" b="0" kern="1200" baseline="0" dirty="0">
          <a:solidFill>
            <a:srgbClr val="D26828"/>
          </a:solidFill>
          <a:latin typeface="Arial"/>
          <a:ea typeface="ＭＳ Ｐゴシック" charset="0"/>
          <a:cs typeface="Arial"/>
        </a:defRPr>
      </a:lvl1pPr>
    </p:titleStyle>
    <p:bodyStyle>
      <a:lvl1pPr marL="0" indent="0" algn="l" defTabSz="457200" rtl="0" eaLnBrk="1" latinLnBrk="0" hangingPunct="1">
        <a:spcBef>
          <a:spcPts val="600"/>
        </a:spcBef>
        <a:spcAft>
          <a:spcPts val="600"/>
        </a:spcAft>
        <a:buFontTx/>
        <a:buNone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742950" indent="-28575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–"/>
        <a:defRPr sz="16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•"/>
        <a:defRPr sz="1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–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»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1"/>
            <a:ext cx="77724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Python Standard Testing Application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Marc </a:t>
            </a:r>
            <a:r>
              <a:rPr lang="en-US" dirty="0" err="1"/>
              <a:t>Eitner</a:t>
            </a:r>
            <a:r>
              <a:rPr lang="en-US" dirty="0"/>
              <a:t>, </a:t>
            </a:r>
            <a:r>
              <a:rPr lang="en-US" dirty="0" err="1"/>
              <a:t>Palash</a:t>
            </a:r>
            <a:r>
              <a:rPr lang="en-US" dirty="0"/>
              <a:t> Jain, and Chloe </a:t>
            </a:r>
            <a:r>
              <a:rPr lang="en-US" dirty="0" smtClean="0"/>
              <a:t>Johnson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 smtClean="0"/>
              <a:t>ME 369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 smtClean="0"/>
              <a:t>Dr. Mitchell Pryor</a:t>
            </a:r>
            <a:endParaRPr lang="en-US" sz="200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2/26/2019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Performance and Acoustics of Stacked Rotors. Progress report 13.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642113" y="1296651"/>
            <a:ext cx="385977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 err="1" smtClean="0">
                <a:ln w="0"/>
                <a:solidFill>
                  <a:srgbClr val="D26828"/>
                </a:solidFill>
                <a:effectLst>
                  <a:reflection blurRad="6350" stA="53000" endA="300" endPos="35500" dir="5400000" sy="-90000" algn="bl" rotWithShape="0"/>
                </a:effectLst>
              </a:rPr>
              <a:t>PySTA</a:t>
            </a:r>
            <a:endParaRPr lang="en-US" sz="8800" b="0" cap="none" spc="0" dirty="0">
              <a:ln w="0"/>
              <a:solidFill>
                <a:srgbClr val="D26828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444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Screenshot of GUI: Channel Select Tab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64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Screenshot of GUI: Graph Tab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22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Screenshot of GUI: Animation Tab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03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Packages: </a:t>
            </a:r>
            <a:r>
              <a:rPr lang="en-US" dirty="0" err="1" smtClean="0"/>
              <a:t>Pyqt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89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t="4490" r="23149" b="42792"/>
          <a:stretch/>
        </p:blipFill>
        <p:spPr>
          <a:xfrm>
            <a:off x="100361" y="1363930"/>
            <a:ext cx="9043639" cy="41071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01687" y="1790690"/>
            <a:ext cx="312282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0361" y="2892093"/>
            <a:ext cx="141732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1804" y="3565822"/>
            <a:ext cx="356616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55288" y="4929048"/>
            <a:ext cx="100584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t="19269" r="23049" b="20048"/>
          <a:stretch/>
        </p:blipFill>
        <p:spPr>
          <a:xfrm>
            <a:off x="-1" y="929032"/>
            <a:ext cx="9113723" cy="47580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93699" y="946460"/>
            <a:ext cx="210312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58595" y="3866905"/>
            <a:ext cx="521208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82061" y="4538182"/>
            <a:ext cx="397764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82061" y="2733782"/>
            <a:ext cx="1417320" cy="238831"/>
          </a:xfrm>
          <a:prstGeom prst="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23202" y="4777013"/>
            <a:ext cx="960120" cy="238831"/>
          </a:xfrm>
          <a:prstGeom prst="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5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" t="28244" r="22928" b="5999"/>
          <a:stretch/>
        </p:blipFill>
        <p:spPr>
          <a:xfrm>
            <a:off x="81465" y="875930"/>
            <a:ext cx="9012336" cy="50899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2631323"/>
            <a:ext cx="1325880" cy="238831"/>
          </a:xfrm>
          <a:prstGeom prst="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9502" y="4179196"/>
            <a:ext cx="1874520" cy="238831"/>
          </a:xfrm>
          <a:prstGeom prst="rect">
            <a:avLst/>
          </a:prstGeom>
          <a:noFill/>
          <a:ln w="38100">
            <a:solidFill>
              <a:srgbClr val="00FA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21658" y="1065876"/>
            <a:ext cx="1965960" cy="238831"/>
          </a:xfrm>
          <a:prstGeom prst="rect">
            <a:avLst/>
          </a:prstGeom>
          <a:noFill/>
          <a:ln w="38100">
            <a:solidFill>
              <a:srgbClr val="00FA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03965" y="1530324"/>
            <a:ext cx="2468880" cy="238831"/>
          </a:xfrm>
          <a:prstGeom prst="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15515" y="1080229"/>
            <a:ext cx="397764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7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Animation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Simulated Voltage </a:t>
            </a:r>
            <a:r>
              <a:rPr lang="en-US" dirty="0" smtClean="0"/>
              <a:t>Outputs: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495801" y="1059794"/>
            <a:ext cx="4554378" cy="5066370"/>
          </a:xfrm>
        </p:spPr>
        <p:txBody>
          <a:bodyPr/>
          <a:lstStyle/>
          <a:p>
            <a:r>
              <a:rPr lang="en-US" dirty="0" smtClean="0"/>
              <a:t>Simulated Beam Displacement Animation: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3" name="video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3339" b="1094"/>
          <a:stretch/>
        </p:blipFill>
        <p:spPr>
          <a:xfrm>
            <a:off x="84710" y="1673367"/>
            <a:ext cx="4411090" cy="3378141"/>
          </a:xfrm>
          <a:prstGeom prst="rect">
            <a:avLst/>
          </a:prstGeom>
        </p:spPr>
      </p:pic>
      <p:pic>
        <p:nvPicPr>
          <p:cNvPr id="6" name="video2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r="3356"/>
          <a:stretch/>
        </p:blipFill>
        <p:spPr>
          <a:xfrm>
            <a:off x="4572000" y="1669492"/>
            <a:ext cx="4478179" cy="347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9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65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8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Saving data to file in the GUI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Interfacing setup with hydraulic servos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45695" y="1957755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Times New Roman"/>
                <a:cs typeface="Times New Roman"/>
              </a:rPr>
              <a:t>Questions or Comments?</a:t>
            </a:r>
          </a:p>
        </p:txBody>
      </p:sp>
    </p:spTree>
    <p:extLst>
      <p:ext uri="{BB962C8B-B14F-4D97-AF65-F5344CB8AC3E}">
        <p14:creationId xmlns:p14="http://schemas.microsoft.com/office/powerpoint/2010/main" val="94693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sz="2800" dirty="0" smtClean="0"/>
              <a:t>Overall Objective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dirty="0" smtClean="0"/>
              <a:t>Goal of Project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dirty="0" smtClean="0"/>
              <a:t> Demonstration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dirty="0" smtClean="0"/>
              <a:t> Code Development</a:t>
            </a:r>
          </a:p>
          <a:p>
            <a:pPr marL="1143000" lvl="1" indent="-400050">
              <a:buFont typeface="+mj-lt"/>
              <a:buAutoNum type="romanUcPeriod"/>
            </a:pPr>
            <a:r>
              <a:rPr lang="en-US" sz="2400" dirty="0" smtClean="0"/>
              <a:t>Signal Reading</a:t>
            </a:r>
          </a:p>
          <a:p>
            <a:pPr marL="1143000" lvl="1" indent="-400050">
              <a:buFont typeface="+mj-lt"/>
              <a:buAutoNum type="romanUcPeriod"/>
            </a:pPr>
            <a:r>
              <a:rPr lang="en-US" sz="2400" dirty="0" smtClean="0"/>
              <a:t>GUI</a:t>
            </a:r>
          </a:p>
          <a:p>
            <a:pPr marL="1143000" lvl="1" indent="-400050">
              <a:buFont typeface="+mj-lt"/>
              <a:buAutoNum type="romanUcPeriod"/>
            </a:pPr>
            <a:r>
              <a:rPr lang="en-US" sz="2400" dirty="0" smtClean="0"/>
              <a:t> Animation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dirty="0" smtClean="0"/>
              <a:t>Future Work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2/26/2019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Performance and Acoustics of Stacked Rotors. Progress report 13.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0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Replicate an </a:t>
            </a:r>
            <a:r>
              <a:rPr lang="en-US" sz="2800" b="1" dirty="0"/>
              <a:t>instrument interface </a:t>
            </a:r>
            <a:r>
              <a:rPr lang="en-US" sz="2800" dirty="0"/>
              <a:t>such as </a:t>
            </a:r>
            <a:r>
              <a:rPr lang="en-US" sz="2800" dirty="0" smtClean="0"/>
              <a:t>LabVIEW </a:t>
            </a:r>
            <a:r>
              <a:rPr lang="en-US" sz="2800" dirty="0"/>
              <a:t>using Python and a Raspberry Pi, making data collection for small </a:t>
            </a:r>
            <a:r>
              <a:rPr lang="en-US" sz="2800" dirty="0" smtClean="0"/>
              <a:t>experiments </a:t>
            </a:r>
            <a:r>
              <a:rPr lang="en-US" sz="2800" b="1" dirty="0" smtClean="0"/>
              <a:t>portable</a:t>
            </a:r>
            <a:r>
              <a:rPr lang="en-US" sz="2800" dirty="0"/>
              <a:t>, </a:t>
            </a:r>
            <a:r>
              <a:rPr lang="en-US" sz="2800" b="1" dirty="0"/>
              <a:t>affordable</a:t>
            </a:r>
            <a:r>
              <a:rPr lang="en-US" sz="2800" dirty="0"/>
              <a:t>, and </a:t>
            </a:r>
            <a:r>
              <a:rPr lang="en-US" sz="2800" b="1" dirty="0"/>
              <a:t>user-friendly</a:t>
            </a:r>
            <a:r>
              <a:rPr lang="en-US" sz="2800" dirty="0"/>
              <a:t>. 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LabVIEW can be large and expensive 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sz="2200" dirty="0" smtClean="0"/>
              <a:t>Software: </a:t>
            </a:r>
            <a:r>
              <a:rPr lang="en-US" sz="2200" dirty="0" smtClean="0"/>
              <a:t>$400 - $5000 /year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sz="2200" dirty="0" smtClean="0"/>
              <a:t>Data </a:t>
            </a:r>
            <a:r>
              <a:rPr lang="en-US" sz="2200" dirty="0" smtClean="0"/>
              <a:t>Acquisition: </a:t>
            </a:r>
            <a:r>
              <a:rPr lang="en-US" sz="2200" dirty="0" smtClean="0"/>
              <a:t>&gt; $200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err="1" smtClean="0"/>
              <a:t>PySTA</a:t>
            </a:r>
            <a:endParaRPr lang="en-US" sz="2200" dirty="0" smtClean="0"/>
          </a:p>
          <a:p>
            <a:pPr marL="1085850" lvl="1" indent="-342900">
              <a:buFont typeface="Arial" charset="0"/>
              <a:buChar char="•"/>
            </a:pPr>
            <a:r>
              <a:rPr lang="en-US" sz="2200" dirty="0" smtClean="0"/>
              <a:t>Python: FREE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sz="2200" dirty="0" smtClean="0"/>
              <a:t>Data </a:t>
            </a:r>
            <a:r>
              <a:rPr lang="en-US" sz="2200" dirty="0" smtClean="0"/>
              <a:t>Acquisition:</a:t>
            </a:r>
            <a:endParaRPr lang="en-US" sz="2200" dirty="0" smtClean="0"/>
          </a:p>
          <a:p>
            <a:pPr marL="1485900" lvl="2" indent="-342900">
              <a:buFont typeface="Arial" charset="0"/>
              <a:buChar char="•"/>
            </a:pPr>
            <a:r>
              <a:rPr lang="en-US" sz="2200" dirty="0" smtClean="0"/>
              <a:t>Raspberry Pi: </a:t>
            </a:r>
          </a:p>
          <a:p>
            <a:pPr marL="1485900" lvl="2" indent="-342900">
              <a:buFont typeface="Arial" charset="0"/>
              <a:buChar char="•"/>
            </a:pPr>
            <a:r>
              <a:rPr lang="en-US" sz="2200" dirty="0" smtClean="0"/>
              <a:t>Analog to Digital Converters: $2.50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1026" b="22105"/>
          <a:stretch/>
        </p:blipFill>
        <p:spPr>
          <a:xfrm>
            <a:off x="5283843" y="2347973"/>
            <a:ext cx="3589291" cy="23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7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of Project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54546" y="1402538"/>
            <a:ext cx="2307693" cy="1178872"/>
            <a:chOff x="457200" y="1465025"/>
            <a:chExt cx="2307693" cy="1178872"/>
          </a:xfrm>
        </p:grpSpPr>
        <p:pic>
          <p:nvPicPr>
            <p:cNvPr id="2050" name="Picture 2" descr="mage result for cantilever beam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0" r="-1" b="75761"/>
            <a:stretch/>
          </p:blipFill>
          <p:spPr bwMode="auto">
            <a:xfrm>
              <a:off x="457200" y="1646478"/>
              <a:ext cx="1926693" cy="80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956000" y="2243787"/>
              <a:ext cx="808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>
                  <a:latin typeface="Arial" charset="0"/>
                  <a:ea typeface="Arial" charset="0"/>
                  <a:cs typeface="Arial" charset="0"/>
                </a:rPr>
                <a:t>y</a:t>
              </a:r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(</a:t>
              </a:r>
              <a:r>
                <a:rPr lang="en-US" sz="2000" i="1" smtClean="0">
                  <a:latin typeface="Arial" charset="0"/>
                  <a:ea typeface="Arial" charset="0"/>
                  <a:cs typeface="Arial" charset="0"/>
                </a:rPr>
                <a:t>t</a:t>
              </a:r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sz="200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20546" y="1875692"/>
              <a:ext cx="259245" cy="4571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35658" y="2258251"/>
              <a:ext cx="259245" cy="4571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2360447" y="2026698"/>
              <a:ext cx="0" cy="2315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147107" y="1465025"/>
              <a:ext cx="808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latin typeface="Arial" charset="0"/>
                  <a:ea typeface="Arial" charset="0"/>
                  <a:cs typeface="Arial" charset="0"/>
                </a:rPr>
                <a:t>a</a:t>
              </a:r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(</a:t>
              </a:r>
              <a:r>
                <a:rPr lang="en-US" sz="2000" i="1" dirty="0" smtClean="0">
                  <a:latin typeface="Arial" charset="0"/>
                  <a:ea typeface="Arial" charset="0"/>
                  <a:cs typeface="Arial" charset="0"/>
                </a:rPr>
                <a:t>t</a:t>
              </a:r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)</a:t>
              </a:r>
            </a:p>
          </p:txBody>
        </p:sp>
      </p:grpSp>
      <p:sp>
        <p:nvSpPr>
          <p:cNvPr id="15" name="Right Arrow 14"/>
          <p:cNvSpPr/>
          <p:nvPr/>
        </p:nvSpPr>
        <p:spPr>
          <a:xfrm>
            <a:off x="2726540" y="1646738"/>
            <a:ext cx="890954" cy="378652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721501" y="1334116"/>
            <a:ext cx="1753119" cy="1303394"/>
            <a:chOff x="3825563" y="1192757"/>
            <a:chExt cx="1753119" cy="1303394"/>
          </a:xfrm>
        </p:grpSpPr>
        <p:pic>
          <p:nvPicPr>
            <p:cNvPr id="2052" name="Picture 4" descr="mage result for raspberry pi 3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6857" y="1192757"/>
              <a:ext cx="1078953" cy="960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825563" y="2096041"/>
              <a:ext cx="1753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Raspberry Pi</a:t>
              </a:r>
            </a:p>
          </p:txBody>
        </p:sp>
      </p:grpSp>
      <p:sp>
        <p:nvSpPr>
          <p:cNvPr id="20" name="Right Arrow 19"/>
          <p:cNvSpPr/>
          <p:nvPr/>
        </p:nvSpPr>
        <p:spPr>
          <a:xfrm>
            <a:off x="5547634" y="1646738"/>
            <a:ext cx="890954" cy="378652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6759047" y="1207336"/>
            <a:ext cx="1753119" cy="1348166"/>
            <a:chOff x="6861570" y="1147985"/>
            <a:chExt cx="1753119" cy="1348166"/>
          </a:xfrm>
        </p:grpSpPr>
        <p:pic>
          <p:nvPicPr>
            <p:cNvPr id="2056" name="Picture 8" descr="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6997" y="1147985"/>
              <a:ext cx="1582264" cy="978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6861570" y="2096041"/>
              <a:ext cx="1753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GUI in </a:t>
              </a:r>
              <a:r>
                <a:rPr lang="en-US" sz="2000" dirty="0" err="1" smtClean="0">
                  <a:latin typeface="Arial" charset="0"/>
                  <a:ea typeface="Arial" charset="0"/>
                  <a:cs typeface="Arial" charset="0"/>
                </a:rPr>
                <a:t>PyQT</a:t>
              </a:r>
              <a:endParaRPr lang="en-US" sz="200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4" name="Right Arrow 23"/>
          <p:cNvSpPr/>
          <p:nvPr/>
        </p:nvSpPr>
        <p:spPr>
          <a:xfrm rot="5400000">
            <a:off x="1266579" y="3316895"/>
            <a:ext cx="548640" cy="36576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400000">
            <a:off x="4330186" y="3300406"/>
            <a:ext cx="548640" cy="36576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5400000">
            <a:off x="7393793" y="3310269"/>
            <a:ext cx="548640" cy="36576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1449826" y="3219481"/>
            <a:ext cx="6309360" cy="5974"/>
          </a:xfrm>
          <a:prstGeom prst="line">
            <a:avLst/>
          </a:prstGeom>
          <a:ln w="187325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7668113" y="2555179"/>
            <a:ext cx="1" cy="758213"/>
          </a:xfrm>
          <a:prstGeom prst="line">
            <a:avLst/>
          </a:prstGeom>
          <a:ln w="187325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57893" y="5514793"/>
            <a:ext cx="1753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Store Data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695440" y="5500613"/>
            <a:ext cx="1753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Live Voltage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Outputs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785107" y="5520661"/>
            <a:ext cx="1753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Beam Animation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2" r="6600"/>
          <a:stretch/>
        </p:blipFill>
        <p:spPr>
          <a:xfrm>
            <a:off x="3373374" y="3865692"/>
            <a:ext cx="2300479" cy="169910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21" y="3775642"/>
            <a:ext cx="2449370" cy="1837027"/>
          </a:xfrm>
          <a:prstGeom prst="rect">
            <a:avLst/>
          </a:prstGeom>
        </p:spPr>
      </p:pic>
      <p:pic>
        <p:nvPicPr>
          <p:cNvPr id="1028" name="Picture 4" descr="mage result for file folders clipar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32" y="3952674"/>
            <a:ext cx="2030440" cy="154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48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31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419" name="Picture 4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3" y="929032"/>
            <a:ext cx="7696475" cy="5150035"/>
          </a:xfrm>
          <a:prstGeom prst="rect">
            <a:avLst/>
          </a:prstGeom>
        </p:spPr>
      </p:pic>
      <p:sp>
        <p:nvSpPr>
          <p:cNvPr id="420" name="TextBox 419"/>
          <p:cNvSpPr txBox="1"/>
          <p:nvPr/>
        </p:nvSpPr>
        <p:spPr>
          <a:xfrm>
            <a:off x="5095579" y="1725205"/>
            <a:ext cx="172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Accelerometer</a:t>
            </a:r>
            <a:endParaRPr lang="en-US" dirty="0"/>
          </a:p>
        </p:txBody>
      </p:sp>
      <p:sp>
        <p:nvSpPr>
          <p:cNvPr id="421" name="TextBox 420"/>
          <p:cNvSpPr txBox="1"/>
          <p:nvPr/>
        </p:nvSpPr>
        <p:spPr>
          <a:xfrm>
            <a:off x="5961251" y="1063154"/>
            <a:ext cx="2194765" cy="1013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Laser Displacement Sensor</a:t>
            </a:r>
            <a:endParaRPr lang="en-US" dirty="0"/>
          </a:p>
        </p:txBody>
      </p:sp>
      <p:sp>
        <p:nvSpPr>
          <p:cNvPr id="422" name="Oval 421"/>
          <p:cNvSpPr/>
          <p:nvPr/>
        </p:nvSpPr>
        <p:spPr>
          <a:xfrm flipH="1">
            <a:off x="6805751" y="4457611"/>
            <a:ext cx="38492" cy="34333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TextBox 422"/>
          <p:cNvSpPr txBox="1"/>
          <p:nvPr/>
        </p:nvSpPr>
        <p:spPr>
          <a:xfrm>
            <a:off x="751212" y="3215303"/>
            <a:ext cx="1328731" cy="277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Raspberry Pi</a:t>
            </a:r>
            <a:endParaRPr lang="en-US" dirty="0"/>
          </a:p>
        </p:txBody>
      </p:sp>
      <p:sp>
        <p:nvSpPr>
          <p:cNvPr id="424" name="TextBox 423"/>
          <p:cNvSpPr txBox="1"/>
          <p:nvPr/>
        </p:nvSpPr>
        <p:spPr>
          <a:xfrm>
            <a:off x="3990356" y="2094537"/>
            <a:ext cx="1328731" cy="48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Cantilever Beam</a:t>
            </a:r>
            <a:endParaRPr lang="en-US" dirty="0"/>
          </a:p>
        </p:txBody>
      </p:sp>
      <p:sp>
        <p:nvSpPr>
          <p:cNvPr id="425" name="TextBox 424"/>
          <p:cNvSpPr txBox="1"/>
          <p:nvPr/>
        </p:nvSpPr>
        <p:spPr>
          <a:xfrm>
            <a:off x="2350103" y="3215303"/>
            <a:ext cx="1328731" cy="48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Analog-Digital-Converter</a:t>
            </a:r>
            <a:endParaRPr lang="en-US" dirty="0"/>
          </a:p>
        </p:txBody>
      </p:sp>
      <p:sp>
        <p:nvSpPr>
          <p:cNvPr id="426" name="TextBox 425"/>
          <p:cNvSpPr txBox="1"/>
          <p:nvPr/>
        </p:nvSpPr>
        <p:spPr>
          <a:xfrm>
            <a:off x="3316121" y="2747262"/>
            <a:ext cx="1328731" cy="693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Sensor connection ports</a:t>
            </a:r>
            <a:endParaRPr lang="en-US" dirty="0"/>
          </a:p>
        </p:txBody>
      </p:sp>
      <p:grpSp>
        <p:nvGrpSpPr>
          <p:cNvPr id="427" name="Group 426"/>
          <p:cNvGrpSpPr/>
          <p:nvPr/>
        </p:nvGrpSpPr>
        <p:grpSpPr>
          <a:xfrm>
            <a:off x="1415578" y="1704467"/>
            <a:ext cx="5835274" cy="3373381"/>
            <a:chOff x="2521800" y="1032601"/>
            <a:chExt cx="6932751" cy="4492134"/>
          </a:xfrm>
        </p:grpSpPr>
        <p:cxnSp>
          <p:nvCxnSpPr>
            <p:cNvPr id="428" name="Straight Arrow Connector 427"/>
            <p:cNvCxnSpPr>
              <a:stCxn id="424" idx="2"/>
            </p:cNvCxnSpPr>
            <p:nvPr/>
          </p:nvCxnSpPr>
          <p:spPr>
            <a:xfrm>
              <a:off x="7881928" y="1519135"/>
              <a:ext cx="297611" cy="2943213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9" name="Straight Arrow Connector 428"/>
            <p:cNvCxnSpPr>
              <a:stCxn id="427" idx="2"/>
            </p:cNvCxnSpPr>
            <p:nvPr/>
          </p:nvCxnSpPr>
          <p:spPr>
            <a:xfrm>
              <a:off x="9201509" y="1032601"/>
              <a:ext cx="253042" cy="2124667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0" name="Straight Arrow Connector 429"/>
            <p:cNvCxnSpPr>
              <a:stCxn id="432" idx="2"/>
            </p:cNvCxnSpPr>
            <p:nvPr/>
          </p:nvCxnSpPr>
          <p:spPr>
            <a:xfrm>
              <a:off x="2521800" y="3796897"/>
              <a:ext cx="135137" cy="1543172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1" name="Straight Arrow Connector 430"/>
            <p:cNvCxnSpPr/>
            <p:nvPr/>
          </p:nvCxnSpPr>
          <p:spPr>
            <a:xfrm>
              <a:off x="6428838" y="2325273"/>
              <a:ext cx="1082978" cy="2496893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2" name="Straight Arrow Connector 431"/>
            <p:cNvCxnSpPr/>
            <p:nvPr/>
          </p:nvCxnSpPr>
          <p:spPr>
            <a:xfrm>
              <a:off x="4500843" y="4258562"/>
              <a:ext cx="135137" cy="1266173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3" name="Straight Arrow Connector 432"/>
            <p:cNvCxnSpPr/>
            <p:nvPr/>
          </p:nvCxnSpPr>
          <p:spPr>
            <a:xfrm>
              <a:off x="5639521" y="3573719"/>
              <a:ext cx="121321" cy="1951016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4" name="Straight Arrow Connector 433"/>
            <p:cNvCxnSpPr/>
            <p:nvPr/>
          </p:nvCxnSpPr>
          <p:spPr>
            <a:xfrm flipH="1">
              <a:off x="5358440" y="3612231"/>
              <a:ext cx="275340" cy="1912504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879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Signal Reading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Raspberry Pi: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5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Signal Reading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5876"/>
            <a:ext cx="8600536" cy="5077806"/>
          </a:xfrm>
        </p:spPr>
        <p:txBody>
          <a:bodyPr>
            <a:normAutofit/>
          </a:bodyPr>
          <a:lstStyle/>
          <a:p>
            <a:r>
              <a:rPr lang="en-US" dirty="0" smtClean="0"/>
              <a:t>Main library used: Adafruit_MCP3008 and </a:t>
            </a:r>
            <a:r>
              <a:rPr lang="en-US" dirty="0" err="1" smtClean="0"/>
              <a:t>SPI.SpiDev</a:t>
            </a:r>
            <a:endParaRPr lang="en-US" dirty="0" smtClean="0"/>
          </a:p>
          <a:p>
            <a:r>
              <a:rPr lang="en-US" dirty="0" smtClean="0"/>
              <a:t>Interface between Analog-Digital-Converter (MCP3008) and Raspberry Pi</a:t>
            </a:r>
          </a:p>
          <a:p>
            <a:endParaRPr lang="en-US" dirty="0"/>
          </a:p>
          <a:p>
            <a:r>
              <a:rPr lang="en-US" dirty="0" smtClean="0"/>
              <a:t>Create an object:</a:t>
            </a:r>
          </a:p>
          <a:p>
            <a:r>
              <a:rPr lang="en-US" dirty="0" err="1">
                <a:solidFill>
                  <a:srgbClr val="24292E"/>
                </a:solidFill>
                <a:latin typeface="SFMono-Regular"/>
              </a:rPr>
              <a:t>mcp</a:t>
            </a:r>
            <a:r>
              <a:rPr lang="en-US" dirty="0">
                <a:solidFill>
                  <a:srgbClr val="24292E"/>
                </a:solidFill>
                <a:latin typeface="SFMono-Regular"/>
              </a:rPr>
              <a:t> </a:t>
            </a:r>
            <a:r>
              <a:rPr lang="en-US" dirty="0">
                <a:solidFill>
                  <a:srgbClr val="D73A49"/>
                </a:solidFill>
                <a:latin typeface="SFMono-Regular"/>
              </a:rPr>
              <a:t>=</a:t>
            </a:r>
            <a:r>
              <a:rPr lang="en-US" dirty="0">
                <a:solidFill>
                  <a:srgbClr val="24292E"/>
                </a:solidFill>
                <a:latin typeface="SFMono-Regular"/>
              </a:rPr>
              <a:t> Adafruit_MCP3008.MCP3008(</a:t>
            </a:r>
            <a:r>
              <a:rPr lang="en-US" dirty="0" err="1">
                <a:latin typeface="SFMono-Regular"/>
              </a:rPr>
              <a:t>spi</a:t>
            </a:r>
            <a:r>
              <a:rPr lang="en-US" dirty="0">
                <a:latin typeface="SFMono-Regular"/>
              </a:rPr>
              <a:t>=</a:t>
            </a:r>
            <a:r>
              <a:rPr lang="en-US" dirty="0" err="1">
                <a:latin typeface="SFMono-Regular"/>
              </a:rPr>
              <a:t>SPI.SpiDev</a:t>
            </a:r>
            <a:r>
              <a:rPr lang="en-US" dirty="0">
                <a:latin typeface="SFMono-Regular"/>
              </a:rPr>
              <a:t>(SPI_PORT,SPI_DEVICE</a:t>
            </a:r>
            <a:r>
              <a:rPr lang="en-US" dirty="0">
                <a:solidFill>
                  <a:srgbClr val="24292E"/>
                </a:solidFill>
                <a:latin typeface="SFMono-Regular"/>
              </a:rPr>
              <a:t>))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And this is how you read data:</a:t>
            </a:r>
            <a:endParaRPr lang="en-US" dirty="0"/>
          </a:p>
          <a:p>
            <a:endParaRPr lang="en-US" dirty="0" smtClean="0"/>
          </a:p>
          <a:p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for </a:t>
            </a:r>
            <a:r>
              <a:rPr lang="en-US" altLang="en-US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 in range(0,8): # loop over all </a:t>
            </a:r>
            <a:r>
              <a:rPr lang="en-US" altLang="en-US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channels</a:t>
            </a:r>
          </a:p>
          <a:p>
            <a:r>
              <a:rPr lang="en-US" altLang="en-US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values[</a:t>
            </a:r>
            <a:r>
              <a:rPr lang="en-US" altLang="en-US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] = </a:t>
            </a:r>
            <a:r>
              <a:rPr lang="en-US" altLang="en-US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mcp.read_adc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)*</a:t>
            </a:r>
            <a:r>
              <a:rPr lang="en-US" altLang="en-US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3.3/1024 # convert to Volts</a:t>
            </a:r>
            <a:r>
              <a:rPr lang="en-US" altLang="en-US" sz="800" dirty="0" smtClean="0"/>
              <a:t>  </a:t>
            </a:r>
            <a:endParaRPr lang="en-US" altLang="en-US" sz="4000" dirty="0">
              <a:latin typeface="Arial" panose="020B0604020202020204" pitchFamily="34" charset="0"/>
            </a:endParaRP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Signal Reading </a:t>
            </a:r>
            <a:r>
              <a:rPr lang="en-US" dirty="0"/>
              <a:t>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5876"/>
            <a:ext cx="8600536" cy="5077806"/>
          </a:xfrm>
        </p:spPr>
        <p:txBody>
          <a:bodyPr>
            <a:normAutofit/>
          </a:bodyPr>
          <a:lstStyle/>
          <a:p>
            <a:r>
              <a:rPr lang="en-US" dirty="0" smtClean="0"/>
              <a:t>Class Measurement():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def</a:t>
            </a:r>
            <a:r>
              <a:rPr lang="en-US" dirty="0" smtClean="0"/>
              <a:t> __</a:t>
            </a:r>
            <a:r>
              <a:rPr lang="en-US" dirty="0" err="1" smtClean="0"/>
              <a:t>init</a:t>
            </a:r>
            <a:r>
              <a:rPr lang="en-US" dirty="0" smtClean="0"/>
              <a:t>__(self, fs=100):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self.time</a:t>
            </a:r>
            <a:r>
              <a:rPr lang="en-US" dirty="0" smtClean="0"/>
              <a:t> =  []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self.data</a:t>
            </a:r>
            <a:r>
              <a:rPr lang="en-US" dirty="0" smtClean="0"/>
              <a:t> = []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self.fs</a:t>
            </a:r>
            <a:r>
              <a:rPr lang="en-US" smtClean="0"/>
              <a:t> = fs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endParaRPr lang="en-US" dirty="0"/>
          </a:p>
          <a:p>
            <a:r>
              <a:rPr lang="en-US" dirty="0" smtClean="0"/>
              <a:t>	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setData</a:t>
            </a:r>
            <a:r>
              <a:rPr lang="en-US" dirty="0" smtClean="0"/>
              <a:t>(self, values)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setTime</a:t>
            </a:r>
            <a:r>
              <a:rPr lang="en-US" dirty="0" smtClean="0"/>
              <a:t>(self, t0)	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getData</a:t>
            </a:r>
            <a:r>
              <a:rPr lang="en-US" dirty="0" smtClean="0"/>
              <a:t>(self)</a:t>
            </a:r>
            <a:endParaRPr lang="en-US" dirty="0"/>
          </a:p>
          <a:p>
            <a:r>
              <a:rPr lang="en-US" dirty="0" smtClean="0"/>
              <a:t>	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filterData</a:t>
            </a:r>
            <a:r>
              <a:rPr lang="en-US" dirty="0" smtClean="0"/>
              <a:t>(self, </a:t>
            </a:r>
            <a:r>
              <a:rPr lang="en-US" dirty="0" err="1" smtClean="0"/>
              <a:t>filter_options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altLang="en-US" sz="4000" dirty="0">
              <a:latin typeface="Arial" panose="020B0604020202020204" pitchFamily="34" charset="0"/>
            </a:endParaRP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81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smtClean="0">
            <a:latin typeface="Times New Roman"/>
            <a:cs typeface="Times New Roman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18728</TotalTime>
  <Words>562</Words>
  <Application>Microsoft Macintosh PowerPoint</Application>
  <PresentationFormat>Letter Paper (8.5x11 in)</PresentationFormat>
  <Paragraphs>122</Paragraphs>
  <Slides>19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 Unicode MS</vt:lpstr>
      <vt:lpstr>Calibri</vt:lpstr>
      <vt:lpstr>ＭＳ Ｐゴシック</vt:lpstr>
      <vt:lpstr>SFMono-Regular</vt:lpstr>
      <vt:lpstr>Times New Roman</vt:lpstr>
      <vt:lpstr>Arial</vt:lpstr>
      <vt:lpstr>Office Theme</vt:lpstr>
      <vt:lpstr>Python Standard Testing Application</vt:lpstr>
      <vt:lpstr>Outline</vt:lpstr>
      <vt:lpstr>Overall Objective</vt:lpstr>
      <vt:lpstr>Goal of Project</vt:lpstr>
      <vt:lpstr>Demonstration</vt:lpstr>
      <vt:lpstr>Experimental Setup</vt:lpstr>
      <vt:lpstr>Code Development: Signal Reading </vt:lpstr>
      <vt:lpstr>Code Development: Signal Reading 1</vt:lpstr>
      <vt:lpstr>Code Development: Signal Reading 2</vt:lpstr>
      <vt:lpstr>Code Development: GUI</vt:lpstr>
      <vt:lpstr>Code Development: GUI</vt:lpstr>
      <vt:lpstr>Code Development: GUI</vt:lpstr>
      <vt:lpstr>Code Development: GUI</vt:lpstr>
      <vt:lpstr>Code Development: Animation</vt:lpstr>
      <vt:lpstr>Code Development: Animation</vt:lpstr>
      <vt:lpstr>Code Development: Animation</vt:lpstr>
      <vt:lpstr>Code Development: Animation</vt:lpstr>
      <vt:lpstr>Future Work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and loads of a Model-Scale Coaxial Rotor Part I: Wind Tunnel Testing</dc:title>
  <dc:subject/>
  <dc:creator>Christopher Cameron</dc:creator>
  <cp:keywords/>
  <dc:description/>
  <cp:lastModifiedBy>Microsoft Office User</cp:lastModifiedBy>
  <cp:revision>455</cp:revision>
  <cp:lastPrinted>2018-03-21T14:58:32Z</cp:lastPrinted>
  <dcterms:created xsi:type="dcterms:W3CDTF">2016-05-13T00:41:28Z</dcterms:created>
  <dcterms:modified xsi:type="dcterms:W3CDTF">2019-04-30T22:04:04Z</dcterms:modified>
  <cp:category/>
</cp:coreProperties>
</file>